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2" r:id="rId6"/>
    <p:sldId id="261" r:id="rId7"/>
    <p:sldId id="273" r:id="rId8"/>
    <p:sldId id="264" r:id="rId9"/>
    <p:sldId id="277" r:id="rId10"/>
    <p:sldId id="263" r:id="rId11"/>
    <p:sldId id="266" r:id="rId12"/>
    <p:sldId id="276" r:id="rId13"/>
    <p:sldId id="265" r:id="rId14"/>
    <p:sldId id="278" r:id="rId15"/>
    <p:sldId id="268" r:id="rId16"/>
    <p:sldId id="270" r:id="rId17"/>
    <p:sldId id="279" r:id="rId18"/>
    <p:sldId id="280" r:id="rId19"/>
    <p:sldId id="267" r:id="rId20"/>
    <p:sldId id="282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6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0AFE98D-78AC-4753-AFFB-9E9E6260FE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7597E66-77BE-4421-94E9-7FFEC6FCFA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EAA49-189F-4341-86AD-7163BB7F11C4}" type="datetimeFigureOut">
              <a:rPr lang="tr-TR" smtClean="0"/>
              <a:t>30.01.2024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945F2A4-0528-4E78-A086-A0B6800061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4EFFA3D-3CCA-4859-A510-EECB40AA1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3A9B1-855D-44F1-8613-4E10C07BE8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9883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F13A-BC8E-4A10-96DC-F9F1846C4C26}" type="datetimeFigureOut">
              <a:rPr lang="tr-TR" smtClean="0"/>
              <a:t>30.01.2024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19FE9-865B-49AA-BD4F-A219A03971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35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915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08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364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341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582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1040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374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525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6397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49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026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74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827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930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0249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17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756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648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19FE9-865B-49AA-BD4F-A219A0397144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40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66FD60-3A5D-4FB2-8FAA-4882E5223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9A33C31-3466-469B-B569-D9CA666F7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F08517C-42B7-4E26-A44B-E5E94894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0C185-B9F2-41B8-96CF-6831A262050F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81647D-B42A-4081-86C2-9D226202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C5099A-276D-4F79-8AA7-1459732B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9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E0D364-BE6E-4796-9650-3142F16E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8EC1E10-CA8B-44BD-ABFF-333F5EC7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4E1FB9F-7FCE-41A3-A25C-ABC6C2FD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54E5-3AEA-4BFF-B940-D96EF9F1FC90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F79F9A-8D9A-4C33-9EB1-50C5BD49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ABCDC8-A121-4BDB-B28D-AD1F0829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01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847D801-3A03-4609-B4AA-D4FDE6FE5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9576913-CF0D-4A57-ADD3-2718CC8E2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A35AF84-2C46-43E2-B359-CFC6D1BF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D4CC-F236-4AA9-A238-6A0B27BCA1AA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03AD08-D440-438A-BA65-573B154A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995537-DE06-41D2-996C-04474D46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55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F40FB-1160-47E7-8810-682AB3F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00CDBD-164A-4099-9A5F-ACBFDA18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4F024-3107-4848-912E-CF6F8D4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B35A-8FC9-4DB4-9E60-EE7DFD863773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B19105-49B7-4A81-954E-7EF7303B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244C88-1CFB-4BE7-9F9B-9F43D741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322FBD-99D1-4820-8A0E-DB1DFAD0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484EDF5-145A-43BF-AF87-80DA97AB0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8F4971-486E-42ED-9AE2-4F9BE0D4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B72A-7BC0-491B-B6F1-4E3AF51AB153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C25102-2B2C-4F08-85DF-793E1D40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1A98F5-935C-43E0-BB16-A76CD4B2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3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85BDA9-5AC1-4FE3-A896-07EF7D5C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03CA8C-110F-4F36-A6F7-D25C271B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830CB7-1082-4DE2-84C5-2D42973B0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C6ADF42-12DE-4749-BB7C-84D78F91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42D9-A8F1-45F2-B901-0F269090C4F9}" type="datetime1">
              <a:rPr lang="tr-TR" smtClean="0"/>
              <a:t>30.01.2024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DCD41CA-62C3-494C-BB07-95344B85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AD1C72-1B30-47A4-914E-19D7CEB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93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D9C5F2-0FC8-4EFB-8ABD-2F080CE3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D84AE8-A22D-4E59-B8EB-82592744A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27ED73-5ADC-4DBB-8BD7-670F7AF7F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EDF328C-FB0A-4472-97C3-EB69662BD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F837EB2-C721-43F5-8B3E-183B88E39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AA2F520-9C48-486D-B8E6-377B6854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126D-8B45-4DEF-9CC5-22EC809CEF51}" type="datetime1">
              <a:rPr lang="tr-TR" smtClean="0"/>
              <a:t>30.01.2024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4D1BE63-8357-41EE-AC0A-E384648F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FD3FD10-C440-4870-8C4A-85DEAA86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03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718C07-CD1D-40DD-BEEC-994391C3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5BE26B2-2E31-4808-A9AE-8DF55A40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7ABD-534D-4808-A972-CBCD75E53E66}" type="datetime1">
              <a:rPr lang="tr-TR" smtClean="0"/>
              <a:t>30.01.2024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5DA1E83-9E4A-4718-BE38-A3741384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AB83FCE-8D55-43E2-AFEB-91220F4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34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C02D2AE-542E-4F70-A9BB-100605B7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96B1-A1DB-4D1E-AC87-554A728AA63A}" type="datetime1">
              <a:rPr lang="tr-TR" smtClean="0"/>
              <a:t>30.01.2024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4FF8FA4-4A9F-45D8-932A-574C4F7D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CB1D052-CF09-41D2-A936-139C0DB3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3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6AD923-8BEF-45FB-94A5-F052410B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DE00DD-D63A-4898-8E3E-E68308E9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47E9C37-41CF-44E4-BDF3-9D8AFEAC9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ABD6F6E-C98B-4F07-A5F0-9E3D57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00B2-4818-405B-A6FD-0EAB9E434F3D}" type="datetime1">
              <a:rPr lang="tr-TR" smtClean="0"/>
              <a:t>30.01.2024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87BCC2-9572-4DE7-B25C-58E923F1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8EE9033-62E2-4647-AB63-D2036345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0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79E229-CEAF-4AA4-BDAE-F9E1C5DD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7FC31F2-72B3-45B3-8211-EF3E06496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6D1F123-0F5D-4DE3-8071-D06BF7BD5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208509-C9A5-4C24-B931-E9D2E188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59AA-AA4A-4470-8B71-FAA2B0A92E2C}" type="datetime1">
              <a:rPr lang="tr-TR" smtClean="0"/>
              <a:t>30.01.2024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D0CD922-4626-4E9A-8949-820E7CDC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2A3353E-4B05-4ABA-925A-B1AF4034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34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2066487-FBB8-44EF-BED4-CA0C7846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BA6C57E-9E29-4C48-BCCC-E6630F042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4448A1-FDB0-4B00-A2A3-BD30CC6F3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FCFA2-ABAC-4245-81D8-98AFE67BAC08}" type="datetime1">
              <a:rPr lang="tr-TR" smtClean="0"/>
              <a:t>30.01.2024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B5D6A52-3FBA-42DD-A3AF-76207BE7E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GTU - Computer Engineering - Data Mining</a:t>
            </a:r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9B2956-F073-40EB-B016-3A8241774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3054B-3D38-4EF4-8B05-4A70D7969E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56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1D810F-CD67-481E-A5D0-491EA69BC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8" y="19911"/>
            <a:ext cx="12161222" cy="6838089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6DE5FD2C-0609-4700-94B1-1E7B2B99F39E}"/>
              </a:ext>
            </a:extLst>
          </p:cNvPr>
          <p:cNvGrpSpPr/>
          <p:nvPr/>
        </p:nvGrpSpPr>
        <p:grpSpPr>
          <a:xfrm rot="1747260">
            <a:off x="43232" y="3295377"/>
            <a:ext cx="11917520" cy="259033"/>
            <a:chOff x="461682" y="3267634"/>
            <a:chExt cx="11586911" cy="475132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AEB93D20-44D0-4CE0-A0A0-AD2393AE63AE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433E3F0D-503E-48DA-AC44-4AE8B5A31D43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0" name="Dikdörtgen: Köşeleri Yuvarlatılmış 9">
              <a:extLst>
                <a:ext uri="{FF2B5EF4-FFF2-40B4-BE49-F238E27FC236}">
                  <a16:creationId xmlns:a16="http://schemas.microsoft.com/office/drawing/2014/main" id="{FAA87366-8B62-4902-83F8-8390EFEC10A3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341921F-7776-4AC0-ACDE-DF87969A7B14}"/>
              </a:ext>
            </a:extLst>
          </p:cNvPr>
          <p:cNvSpPr txBox="1"/>
          <p:nvPr/>
        </p:nvSpPr>
        <p:spPr>
          <a:xfrm>
            <a:off x="3214162" y="270110"/>
            <a:ext cx="55786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Gebze Technical </a:t>
            </a:r>
            <a:r>
              <a:rPr lang="tr-TR" sz="18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tr-TR" sz="1800" b="1" i="0" u="none" strike="noStrike" baseline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18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tr-TR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8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tr-TR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8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tr-TR" sz="1800" b="1" i="0" u="none" strike="noStrike" baseline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tr-TR" sz="1800" b="1" i="0" u="none" strike="noStrike" baseline="0" dirty="0">
              <a:solidFill>
                <a:srgbClr val="C00000"/>
              </a:solidFill>
              <a:latin typeface="CIDFont+F2"/>
            </a:endParaRPr>
          </a:p>
          <a:p>
            <a:pPr algn="ctr"/>
            <a:r>
              <a:rPr lang="tr-TR" sz="2400" b="1" i="0" u="none" strike="noStrike" baseline="0" dirty="0">
                <a:solidFill>
                  <a:srgbClr val="C00000"/>
                </a:solidFill>
                <a:latin typeface="Arial Black" panose="020B0A04020102020204" pitchFamily="34" charset="0"/>
              </a:rPr>
              <a:t>CSE 557</a:t>
            </a:r>
          </a:p>
          <a:p>
            <a:pPr algn="ctr"/>
            <a:r>
              <a:rPr lang="tr-TR" sz="2400" b="1" i="0" u="none" strike="noStrike" baseline="0" dirty="0">
                <a:solidFill>
                  <a:srgbClr val="C00000"/>
                </a:solidFill>
                <a:latin typeface="Arial Black" panose="020B0A04020102020204" pitchFamily="34" charset="0"/>
              </a:rPr>
              <a:t>Data  </a:t>
            </a:r>
            <a:r>
              <a:rPr lang="tr-TR" sz="2400" b="1" i="0" u="none" strike="noStrike" baseline="0" dirty="0" err="1">
                <a:solidFill>
                  <a:srgbClr val="C00000"/>
                </a:solidFill>
                <a:latin typeface="Arial Black" panose="020B0A04020102020204" pitchFamily="34" charset="0"/>
              </a:rPr>
              <a:t>Mining</a:t>
            </a:r>
            <a:endParaRPr lang="tr-TR" sz="2400" b="1" i="0" u="none" strike="noStrike" baseline="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algn="ctr"/>
            <a:endParaRPr lang="tr-TR" sz="2800" i="0" u="none" strike="noStrike" baseline="0" dirty="0">
              <a:solidFill>
                <a:srgbClr val="C00000"/>
              </a:solidFill>
              <a:latin typeface="CIDFont+F2"/>
            </a:endParaRPr>
          </a:p>
          <a:p>
            <a:pPr algn="ctr"/>
            <a:r>
              <a:rPr lang="tr-TR" b="1" dirty="0">
                <a:solidFill>
                  <a:srgbClr val="C00000"/>
                </a:solidFill>
                <a:latin typeface="CIDFont+F2"/>
              </a:rPr>
              <a:t> </a:t>
            </a:r>
            <a:r>
              <a:rPr lang="tr-TR" sz="1800" b="1" i="0" u="none" strike="noStrike" baseline="0" dirty="0">
                <a:solidFill>
                  <a:srgbClr val="C00000"/>
                </a:solidFill>
                <a:latin typeface="CIDFont+F2"/>
              </a:rPr>
              <a:t>Fall 2023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ECF36C2-826C-4412-87C2-15960680D954}"/>
              </a:ext>
            </a:extLst>
          </p:cNvPr>
          <p:cNvSpPr txBox="1"/>
          <p:nvPr/>
        </p:nvSpPr>
        <p:spPr>
          <a:xfrm>
            <a:off x="543763" y="4314690"/>
            <a:ext cx="2670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b="1" i="0" dirty="0">
                <a:solidFill>
                  <a:srgbClr val="C00000"/>
                </a:solidFill>
                <a:effectLst/>
                <a:latin typeface="Tahoma" panose="020B0604030504040204" pitchFamily="34" charset="0"/>
              </a:rPr>
              <a:t>Dr. Burcu Yılmaz</a:t>
            </a:r>
            <a:endParaRPr lang="tr-TR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35DF799C-B5D3-414C-A79B-D97A584F4242}"/>
              </a:ext>
            </a:extLst>
          </p:cNvPr>
          <p:cNvSpPr txBox="1"/>
          <p:nvPr/>
        </p:nvSpPr>
        <p:spPr>
          <a:xfrm>
            <a:off x="-163019" y="2658535"/>
            <a:ext cx="3946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solidFill>
                  <a:srgbClr val="C00000"/>
                </a:solidFill>
                <a:latin typeface="Arial Black" panose="020B0A04020102020204" pitchFamily="34" charset="0"/>
              </a:rPr>
              <a:t>Lecturer</a:t>
            </a:r>
            <a:endParaRPr lang="tr-TR" sz="2000" b="1" i="0" u="none" strike="noStrike" baseline="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69114A5A-1F14-42D5-B485-0A47B2EC99AB}"/>
              </a:ext>
            </a:extLst>
          </p:cNvPr>
          <p:cNvSpPr txBox="1"/>
          <p:nvPr/>
        </p:nvSpPr>
        <p:spPr>
          <a:xfrm>
            <a:off x="2490164" y="5245784"/>
            <a:ext cx="6983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Comparison of Machine Learning Models such as Logistic Regression, SVC, </a:t>
            </a:r>
            <a:r>
              <a:rPr lang="tr-TR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T, RF</a:t>
            </a:r>
            <a:endParaRPr lang="tr-TR" sz="2000" b="1" i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2000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Classification of Raisin Grains.</a:t>
            </a:r>
            <a:endParaRPr lang="tr-TR" sz="2000" b="1" i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6060F373-3FD8-4370-B0BB-22DD64DB39AE}"/>
              </a:ext>
            </a:extLst>
          </p:cNvPr>
          <p:cNvSpPr txBox="1"/>
          <p:nvPr/>
        </p:nvSpPr>
        <p:spPr>
          <a:xfrm>
            <a:off x="4054266" y="4640463"/>
            <a:ext cx="3946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Project Presentation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7EE1162A-4E8C-4908-89B9-00C43340D813}"/>
              </a:ext>
            </a:extLst>
          </p:cNvPr>
          <p:cNvSpPr txBox="1"/>
          <p:nvPr/>
        </p:nvSpPr>
        <p:spPr>
          <a:xfrm>
            <a:off x="4832294" y="6302770"/>
            <a:ext cx="215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1" dirty="0" err="1">
                <a:solidFill>
                  <a:schemeClr val="accent1">
                    <a:lumMod val="75000"/>
                  </a:schemeClr>
                </a:solidFill>
                <a:latin typeface="CIDFont+F2"/>
              </a:rPr>
              <a:t>January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CIDFont+F2"/>
              </a:rPr>
              <a:t> </a:t>
            </a:r>
            <a:r>
              <a:rPr lang="tr-TR" sz="18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CIDFont+F2"/>
              </a:rPr>
              <a:t>/ 2024</a:t>
            </a: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E3A89D99-D288-464F-8D5F-618409B6C53E}"/>
              </a:ext>
            </a:extLst>
          </p:cNvPr>
          <p:cNvGrpSpPr/>
          <p:nvPr/>
        </p:nvGrpSpPr>
        <p:grpSpPr>
          <a:xfrm>
            <a:off x="8386289" y="2777631"/>
            <a:ext cx="3946188" cy="1933127"/>
            <a:chOff x="6961461" y="4642470"/>
            <a:chExt cx="3946188" cy="1933127"/>
          </a:xfrm>
        </p:grpSpPr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5C8B153F-11CA-4B08-A0C5-AFB2B91E1136}"/>
                </a:ext>
              </a:extLst>
            </p:cNvPr>
            <p:cNvSpPr txBox="1"/>
            <p:nvPr/>
          </p:nvSpPr>
          <p:spPr>
            <a:xfrm>
              <a:off x="6961461" y="4642470"/>
              <a:ext cx="39461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sz="2000" b="1" dirty="0" err="1">
                  <a:solidFill>
                    <a:schemeClr val="accent1">
                      <a:lumMod val="75000"/>
                    </a:schemeClr>
                  </a:solidFill>
                  <a:latin typeface="Arial Black" panose="020B0A04020102020204" pitchFamily="34" charset="0"/>
                </a:rPr>
                <a:t>Prepared</a:t>
              </a:r>
              <a:r>
                <a:rPr lang="tr-TR" sz="2000" b="1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pitchFamily="34" charset="0"/>
                </a:rPr>
                <a:t> </a:t>
              </a:r>
              <a:r>
                <a:rPr lang="tr-TR" sz="2000" b="1" dirty="0" err="1">
                  <a:solidFill>
                    <a:schemeClr val="accent1">
                      <a:lumMod val="75000"/>
                    </a:schemeClr>
                  </a:solidFill>
                  <a:latin typeface="Arial Black" panose="020B0A04020102020204" pitchFamily="34" charset="0"/>
                </a:rPr>
                <a:t>by</a:t>
              </a:r>
              <a:r>
                <a:rPr lang="tr-TR" sz="2000" b="1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pitchFamily="34" charset="0"/>
                </a:rPr>
                <a:t> </a:t>
              </a:r>
              <a:endParaRPr lang="tr-TR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5ABD40C6-0711-4708-BF91-6B1B3F809B33}"/>
                </a:ext>
              </a:extLst>
            </p:cNvPr>
            <p:cNvSpPr txBox="1"/>
            <p:nvPr/>
          </p:nvSpPr>
          <p:spPr>
            <a:xfrm>
              <a:off x="7457576" y="6206265"/>
              <a:ext cx="2953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b="1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Bülent Karadeniz</a:t>
              </a:r>
            </a:p>
          </p:txBody>
        </p:sp>
        <p:pic>
          <p:nvPicPr>
            <p:cNvPr id="42" name="Resim 41">
              <a:extLst>
                <a:ext uri="{FF2B5EF4-FFF2-40B4-BE49-F238E27FC236}">
                  <a16:creationId xmlns:a16="http://schemas.microsoft.com/office/drawing/2014/main" id="{948C0DB8-B804-4D70-B6CD-A8085C7E7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2" t="33409" r="25747" b="15212"/>
            <a:stretch/>
          </p:blipFill>
          <p:spPr>
            <a:xfrm>
              <a:off x="8490912" y="5198644"/>
              <a:ext cx="813316" cy="847590"/>
            </a:xfrm>
            <a:prstGeom prst="rect">
              <a:avLst/>
            </a:prstGeom>
          </p:spPr>
        </p:pic>
      </p:grpSp>
      <p:pic>
        <p:nvPicPr>
          <p:cNvPr id="5" name="Resim 4">
            <a:extLst>
              <a:ext uri="{FF2B5EF4-FFF2-40B4-BE49-F238E27FC236}">
                <a16:creationId xmlns:a16="http://schemas.microsoft.com/office/drawing/2014/main" id="{98419087-A022-4FD6-9896-9D505B8A1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304" y="3240224"/>
            <a:ext cx="813316" cy="883336"/>
          </a:xfrm>
          <a:prstGeom prst="rect">
            <a:avLst/>
          </a:prstGeom>
        </p:spPr>
      </p:pic>
      <p:grpSp>
        <p:nvGrpSpPr>
          <p:cNvPr id="27" name="Grup 26">
            <a:extLst>
              <a:ext uri="{FF2B5EF4-FFF2-40B4-BE49-F238E27FC236}">
                <a16:creationId xmlns:a16="http://schemas.microsoft.com/office/drawing/2014/main" id="{8A244379-0244-4BF4-A5FE-C42D6222EC14}"/>
              </a:ext>
            </a:extLst>
          </p:cNvPr>
          <p:cNvGrpSpPr/>
          <p:nvPr/>
        </p:nvGrpSpPr>
        <p:grpSpPr>
          <a:xfrm rot="19816424">
            <a:off x="204496" y="3231067"/>
            <a:ext cx="11659712" cy="235983"/>
            <a:chOff x="461682" y="3267634"/>
            <a:chExt cx="11586911" cy="475132"/>
          </a:xfrm>
        </p:grpSpPr>
        <p:sp>
          <p:nvSpPr>
            <p:cNvPr id="28" name="Dikdörtgen: Köşeleri Yuvarlatılmış 27">
              <a:extLst>
                <a:ext uri="{FF2B5EF4-FFF2-40B4-BE49-F238E27FC236}">
                  <a16:creationId xmlns:a16="http://schemas.microsoft.com/office/drawing/2014/main" id="{9BF6010D-1C7F-43AA-8E45-FD11084056D1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9" name="Dikdörtgen: Köşeleri Yuvarlatılmış 28">
              <a:extLst>
                <a:ext uri="{FF2B5EF4-FFF2-40B4-BE49-F238E27FC236}">
                  <a16:creationId xmlns:a16="http://schemas.microsoft.com/office/drawing/2014/main" id="{3D324F45-3BA5-4717-AE28-F6F2F83CEE22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3" name="Dikdörtgen: Köşeleri Yuvarlatılmış 32">
              <a:extLst>
                <a:ext uri="{FF2B5EF4-FFF2-40B4-BE49-F238E27FC236}">
                  <a16:creationId xmlns:a16="http://schemas.microsoft.com/office/drawing/2014/main" id="{B3AEB1AB-1591-4733-A3B1-3AA67D5397AB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B3F7EACA-B874-4EC4-B0FD-F4936DCA3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76" y="2832295"/>
            <a:ext cx="2003047" cy="1129705"/>
          </a:xfrm>
          <a:prstGeom prst="roundRect">
            <a:avLst>
              <a:gd name="adj" fmla="val 16667"/>
            </a:avLst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1738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0389344F-0F38-4DD2-A8AB-0A5CDCF07B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10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E1DCF6A-BFA7-4964-B3C9-575967E391A5}"/>
              </a:ext>
            </a:extLst>
          </p:cNvPr>
          <p:cNvSpPr txBox="1"/>
          <p:nvPr/>
        </p:nvSpPr>
        <p:spPr>
          <a:xfrm>
            <a:off x="412375" y="198566"/>
            <a:ext cx="5324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Models</a:t>
            </a:r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9A5D316-58F0-4DBB-A8E5-1AC118CF3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5" y="2673567"/>
            <a:ext cx="3491724" cy="3057489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890B7F1F-1392-4F2E-B323-01FC49D62B54}"/>
              </a:ext>
            </a:extLst>
          </p:cNvPr>
          <p:cNvSpPr txBox="1"/>
          <p:nvPr/>
        </p:nvSpPr>
        <p:spPr>
          <a:xfrm>
            <a:off x="913249" y="900442"/>
            <a:ext cx="4079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Machine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C70F5508-D93A-45ED-AA0E-48C533E8C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487" y="2673567"/>
            <a:ext cx="3669092" cy="302004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018F32C8-DE9E-42B8-AE93-45180A7B6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810" y="880719"/>
            <a:ext cx="4453190" cy="254828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A31AA1A6-1645-4FFA-AD79-4D843B692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4666" y="3854110"/>
            <a:ext cx="4467334" cy="27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11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id="{75BF973E-C276-42A7-87E0-B7F0E68B7E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4CBB443-7840-4777-AFF0-4E105C42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83" y="878086"/>
            <a:ext cx="7742591" cy="192040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072EE5B-26AC-4D17-9377-E0F2F96C8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1" y="2801213"/>
            <a:ext cx="4349785" cy="392026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8610AB3-88F3-45DD-A963-96AA7B8F9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17" y="3166750"/>
            <a:ext cx="5151566" cy="1447925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989DA53B-2492-49E8-99FD-4BFDDD4B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5753" y="4705237"/>
            <a:ext cx="2398505" cy="1414944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0DD974CA-89CE-4A98-8D0A-0388955F2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726" y="1029363"/>
            <a:ext cx="3147333" cy="1196444"/>
          </a:xfrm>
          <a:prstGeom prst="rect">
            <a:avLst/>
          </a:prstGeom>
        </p:spPr>
      </p:pic>
      <p:sp>
        <p:nvSpPr>
          <p:cNvPr id="26" name="Metin kutusu 25">
            <a:extLst>
              <a:ext uri="{FF2B5EF4-FFF2-40B4-BE49-F238E27FC236}">
                <a16:creationId xmlns:a16="http://schemas.microsoft.com/office/drawing/2014/main" id="{9F526808-7ED7-40E6-8DBC-C41713A0342E}"/>
              </a:ext>
            </a:extLst>
          </p:cNvPr>
          <p:cNvSpPr txBox="1"/>
          <p:nvPr/>
        </p:nvSpPr>
        <p:spPr>
          <a:xfrm>
            <a:off x="258051" y="75441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sp>
        <p:nvSpPr>
          <p:cNvPr id="27" name="Ok: Sağ 26">
            <a:extLst>
              <a:ext uri="{FF2B5EF4-FFF2-40B4-BE49-F238E27FC236}">
                <a16:creationId xmlns:a16="http://schemas.microsoft.com/office/drawing/2014/main" id="{A29F5127-0BE3-4D0A-B224-C7D53E8F0FED}"/>
              </a:ext>
            </a:extLst>
          </p:cNvPr>
          <p:cNvSpPr/>
          <p:nvPr/>
        </p:nvSpPr>
        <p:spPr>
          <a:xfrm rot="8879408">
            <a:off x="2968687" y="6011431"/>
            <a:ext cx="268734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8" name="Ok: Sağ 27">
            <a:extLst>
              <a:ext uri="{FF2B5EF4-FFF2-40B4-BE49-F238E27FC236}">
                <a16:creationId xmlns:a16="http://schemas.microsoft.com/office/drawing/2014/main" id="{78395AFE-37A9-4B51-B444-394322A184C3}"/>
              </a:ext>
            </a:extLst>
          </p:cNvPr>
          <p:cNvSpPr/>
          <p:nvPr/>
        </p:nvSpPr>
        <p:spPr>
          <a:xfrm rot="8879408">
            <a:off x="2968688" y="4085483"/>
            <a:ext cx="268734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9" name="Ok: Sağ 28">
            <a:extLst>
              <a:ext uri="{FF2B5EF4-FFF2-40B4-BE49-F238E27FC236}">
                <a16:creationId xmlns:a16="http://schemas.microsoft.com/office/drawing/2014/main" id="{8636D698-B74B-4944-A56B-E5237D7166CD}"/>
              </a:ext>
            </a:extLst>
          </p:cNvPr>
          <p:cNvSpPr/>
          <p:nvPr/>
        </p:nvSpPr>
        <p:spPr>
          <a:xfrm rot="577476">
            <a:off x="10008504" y="1161330"/>
            <a:ext cx="268734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0" name="Ok: Sağ 29">
            <a:extLst>
              <a:ext uri="{FF2B5EF4-FFF2-40B4-BE49-F238E27FC236}">
                <a16:creationId xmlns:a16="http://schemas.microsoft.com/office/drawing/2014/main" id="{B61C016C-FFCA-4E0C-83BD-6308B51B4C1A}"/>
              </a:ext>
            </a:extLst>
          </p:cNvPr>
          <p:cNvSpPr/>
          <p:nvPr/>
        </p:nvSpPr>
        <p:spPr>
          <a:xfrm rot="537741">
            <a:off x="10010178" y="1742687"/>
            <a:ext cx="268734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12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D394481A-8277-446D-ACB8-C794DE98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6B0B4D4-D768-4692-BC50-1A010C70E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225" y="958168"/>
            <a:ext cx="4502375" cy="3652754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B5F0DED0-D2C2-41A6-BEE7-BD42553BD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405" y="3176152"/>
            <a:ext cx="4496584" cy="312869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E3B3956-EC41-4E91-AE2D-4AB7527A9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89" y="2171134"/>
            <a:ext cx="3825343" cy="327209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AFC4D70-013D-42DC-B77E-CAB01128B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07" y="909103"/>
            <a:ext cx="3147333" cy="1196444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06A53631-265C-4F90-B0FB-38182A89F2CA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067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7416C71-C036-4C92-B8E6-2A7E13F62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13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FE42EDB-5F0E-44C9-88F7-5F3B65744C29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DCD03CA-66C7-402C-8DBA-4BF3FEA9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14" y="1126472"/>
            <a:ext cx="10367328" cy="50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7416C71-C036-4C92-B8E6-2A7E13F62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2161222" cy="6838089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14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FE42EDB-5F0E-44C9-88F7-5F3B65744C29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F78AA016-DC08-4867-824B-8BE8AE82B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00" y="1435221"/>
            <a:ext cx="6510712" cy="487294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9AEB82E-E282-43F9-A0A1-024B95B48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718" y="2116409"/>
            <a:ext cx="6078706" cy="4191761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F444CD84-0B35-4BE7-BFD8-A7AAEA629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00" y="1018571"/>
            <a:ext cx="1607959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C1D43100-96CA-484B-A0F8-A8B0864C23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15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CC24116-552A-4E21-8661-D814C7F99F4B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F2B07BA-BF99-4176-89BA-5FC00518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294" y="1215077"/>
            <a:ext cx="8697851" cy="46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16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id="{257FA4BB-0DA0-466C-B969-C56F9E61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68F2094-C753-4D9C-95BB-0E2D7C3A6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5" y="1415311"/>
            <a:ext cx="6027942" cy="442760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60E06982-C576-4E97-BFAF-1D5812F593FC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3E01E895-E6FE-4E99-A366-A4C04B817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146" y="2107732"/>
            <a:ext cx="6036508" cy="414846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E0053C0-423D-427E-801C-F3DC24F99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" y="952525"/>
            <a:ext cx="2728196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17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id="{257FA4BB-0DA0-466C-B969-C56F9E61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60E06982-C576-4E97-BFAF-1D5812F593FC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1D169E1B-3BBB-4C9C-8965-1DAEBC231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93" y="1236655"/>
            <a:ext cx="9134645" cy="45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18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id="{257FA4BB-0DA0-466C-B969-C56F9E61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60E06982-C576-4E97-BFAF-1D5812F593FC}"/>
              </a:ext>
            </a:extLst>
          </p:cNvPr>
          <p:cNvSpPr txBox="1"/>
          <p:nvPr/>
        </p:nvSpPr>
        <p:spPr>
          <a:xfrm>
            <a:off x="412375" y="198566"/>
            <a:ext cx="65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8982A33-CDD9-4C46-BADF-92127BC63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5" y="1434361"/>
            <a:ext cx="6134632" cy="4488569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4701200-83BB-415C-96C9-4AC24C89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89" y="2377227"/>
            <a:ext cx="5851521" cy="385739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ADB3E80-7EA9-478F-A2CB-93D36FE48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" y="1027087"/>
            <a:ext cx="1988992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AD372385-2B12-48A6-BAC7-005E972F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19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E68E60EE-C5CA-4351-99C3-D8AAD4AE1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2" y="981100"/>
            <a:ext cx="7796035" cy="506562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6B9D44B-2F8C-4364-A0C5-4BC664556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153140"/>
            <a:ext cx="3668323" cy="3256923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81369989-6760-44BA-A9F7-1373BDCF6D53}"/>
              </a:ext>
            </a:extLst>
          </p:cNvPr>
          <p:cNvSpPr txBox="1"/>
          <p:nvPr/>
        </p:nvSpPr>
        <p:spPr>
          <a:xfrm>
            <a:off x="561886" y="98945"/>
            <a:ext cx="894406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tr-T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077F12D8-9688-4317-BB00-991A9AEA5D5D}"/>
              </a:ext>
            </a:extLst>
          </p:cNvPr>
          <p:cNvSpPr/>
          <p:nvPr/>
        </p:nvSpPr>
        <p:spPr>
          <a:xfrm>
            <a:off x="370277" y="1107676"/>
            <a:ext cx="7434846" cy="16306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6667EEDC-22E7-4459-9597-2A902ED4D8AA}"/>
              </a:ext>
            </a:extLst>
          </p:cNvPr>
          <p:cNvSpPr/>
          <p:nvPr/>
        </p:nvSpPr>
        <p:spPr>
          <a:xfrm>
            <a:off x="8401430" y="1938896"/>
            <a:ext cx="3507493" cy="2571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26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sma fidanı Besni, fidanistanbul internetten asma fidanı Besni siparişi ve  asma ağacı Besni satışı | Fidan Tohum Saksı Sebze fidesi ve Meyve Fidanı">
            <a:extLst>
              <a:ext uri="{FF2B5EF4-FFF2-40B4-BE49-F238E27FC236}">
                <a16:creationId xmlns:a16="http://schemas.microsoft.com/office/drawing/2014/main" id="{653EF0FA-B724-4C91-9FD0-BC232033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82"/>
            <a:ext cx="6356241" cy="687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sni Peygamber Kuru Üzümü 1 Kg ( İri Taneli Üzüm ) | Yeni Mahsül Taze Ürün">
            <a:extLst>
              <a:ext uri="{FF2B5EF4-FFF2-40B4-BE49-F238E27FC236}">
                <a16:creationId xmlns:a16="http://schemas.microsoft.com/office/drawing/2014/main" id="{1DA76D6A-602E-4996-918C-915D8716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75" y="3482361"/>
            <a:ext cx="2635138" cy="26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F1A76EC-6F32-4917-9A4F-33BEBF12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749" y="1279866"/>
            <a:ext cx="2605373" cy="249293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D2A39E7-468D-483E-BAA8-A9E0617C02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343019" y="25018"/>
            <a:ext cx="5893804" cy="683298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5AEE375-B544-4904-9182-56DA20E2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84694" cy="365125"/>
          </a:xfrm>
        </p:spPr>
        <p:txBody>
          <a:bodyPr/>
          <a:lstStyle/>
          <a:p>
            <a:r>
              <a:rPr lang="en-US" dirty="0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71637B1-B855-402B-89D3-1AF497F2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2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5927F02F-8FA9-48C5-904B-42BC32BF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0E7FA-BB1E-40A6-91CD-B310B41D4545}" type="datetime1">
              <a:rPr lang="tr-TR" smtClean="0"/>
              <a:t>30.01.2024</a:t>
            </a:fld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0CFF309-B14A-45BF-93B0-29B7DE741736}"/>
              </a:ext>
            </a:extLst>
          </p:cNvPr>
          <p:cNvSpPr txBox="1"/>
          <p:nvPr/>
        </p:nvSpPr>
        <p:spPr>
          <a:xfrm>
            <a:off x="4917140" y="136525"/>
            <a:ext cx="23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latin typeface="Arial Black" panose="020B0A04020102020204" pitchFamily="34" charset="0"/>
              </a:rPr>
              <a:t>Outline</a:t>
            </a:r>
            <a:endParaRPr lang="tr-TR" sz="2800" dirty="0">
              <a:latin typeface="Arial Black" panose="020B0A0402010202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1D77D08-C185-4D0B-84B8-48786D00A0E4}"/>
              </a:ext>
            </a:extLst>
          </p:cNvPr>
          <p:cNvSpPr txBox="1"/>
          <p:nvPr/>
        </p:nvSpPr>
        <p:spPr>
          <a:xfrm>
            <a:off x="1913000" y="1862415"/>
            <a:ext cx="6870792" cy="334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tr-TR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r>
              <a:rPr lang="tr-TR" sz="2400" b="1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Models</a:t>
            </a:r>
            <a:endParaRPr lang="tr-TR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Model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CE2A9132-0AA2-4514-A0BC-54A6F3D73AE2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85E80AAC-A2E4-439B-9C4E-2B6EBBB87E54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2B7C6F30-44F3-40DC-9AB7-38D52177A211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F2690DA5-4E16-4B4B-B70E-94F004E59D2B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1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20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BEDFC85-681C-4AA8-BC5B-B2FEB2B1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910"/>
            <a:ext cx="12192001" cy="686697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B9D1464-E516-4F65-9CA9-48FF5EBE3A80}"/>
              </a:ext>
            </a:extLst>
          </p:cNvPr>
          <p:cNvSpPr txBox="1"/>
          <p:nvPr/>
        </p:nvSpPr>
        <p:spPr>
          <a:xfrm>
            <a:off x="5015414" y="4486275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tr-TR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9DBBA826-B945-454C-99BC-019C9DC1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-37791"/>
            <a:ext cx="3237259" cy="667614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3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F25-C5CC-4F9A-80CC-28F11A320053}" type="datetime1">
              <a:rPr lang="tr-TR" smtClean="0"/>
              <a:t>30.01.2024</a:t>
            </a:fld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1EB361D-FF45-49FF-AB77-FBF34B51A287}"/>
              </a:ext>
            </a:extLst>
          </p:cNvPr>
          <p:cNvSpPr txBox="1"/>
          <p:nvPr/>
        </p:nvSpPr>
        <p:spPr>
          <a:xfrm>
            <a:off x="581026" y="2744"/>
            <a:ext cx="5391150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tr-TR" sz="2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7984C28F-20EA-4634-A844-4E5D166A5109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27" name="Dikdörtgen: Köşeleri Yuvarlatılmış 26">
              <a:extLst>
                <a:ext uri="{FF2B5EF4-FFF2-40B4-BE49-F238E27FC236}">
                  <a16:creationId xmlns:a16="http://schemas.microsoft.com/office/drawing/2014/main" id="{6E283F8B-431C-47F6-A3A1-7110474BD52E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9" name="Dikdörtgen: Köşeleri Yuvarlatılmış 28">
              <a:extLst>
                <a:ext uri="{FF2B5EF4-FFF2-40B4-BE49-F238E27FC236}">
                  <a16:creationId xmlns:a16="http://schemas.microsoft.com/office/drawing/2014/main" id="{DFE87DF2-3591-44D6-8310-57973ED501C0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1" name="Dikdörtgen: Köşeleri Yuvarlatılmış 30">
              <a:extLst>
                <a:ext uri="{FF2B5EF4-FFF2-40B4-BE49-F238E27FC236}">
                  <a16:creationId xmlns:a16="http://schemas.microsoft.com/office/drawing/2014/main" id="{E89390B8-8BC0-49E7-9441-86479951DF17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987847F4-B1F7-4544-AFC4-C7FF2924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5" y="981100"/>
            <a:ext cx="8316247" cy="147850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5C1BBEF-CCBD-4D49-A614-A4C03C924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53" y="3020394"/>
            <a:ext cx="8316247" cy="277516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FBCBFAC6-1B00-4AF5-9205-F23C539578A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-8564" y="-37791"/>
            <a:ext cx="12200563" cy="6895791"/>
          </a:xfrm>
          <a:prstGeom prst="rect">
            <a:avLst/>
          </a:prstGeom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BF375585-35F4-48FA-A715-BE02996020EE}"/>
              </a:ext>
            </a:extLst>
          </p:cNvPr>
          <p:cNvSpPr/>
          <p:nvPr/>
        </p:nvSpPr>
        <p:spPr>
          <a:xfrm>
            <a:off x="412375" y="4743450"/>
            <a:ext cx="7912475" cy="7166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9" name="Dikdörtgen: Köşeleri Yuvarlatılmış 18">
            <a:extLst>
              <a:ext uri="{FF2B5EF4-FFF2-40B4-BE49-F238E27FC236}">
                <a16:creationId xmlns:a16="http://schemas.microsoft.com/office/drawing/2014/main" id="{63429242-8075-4D0D-B470-CEDC16B1658A}"/>
              </a:ext>
            </a:extLst>
          </p:cNvPr>
          <p:cNvSpPr/>
          <p:nvPr/>
        </p:nvSpPr>
        <p:spPr>
          <a:xfrm>
            <a:off x="5619750" y="3300282"/>
            <a:ext cx="2628900" cy="38600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FFFF00"/>
              </a:highlight>
            </a:endParaRPr>
          </a:p>
        </p:txBody>
      </p: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F6AAFDC8-AAC6-4C50-AA70-8789EFC8B8BC}"/>
              </a:ext>
            </a:extLst>
          </p:cNvPr>
          <p:cNvSpPr/>
          <p:nvPr/>
        </p:nvSpPr>
        <p:spPr>
          <a:xfrm>
            <a:off x="2109743" y="3796382"/>
            <a:ext cx="2628900" cy="38600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313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AC234876-DE60-49EB-8D88-7E588FEA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78" y="19911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4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503203A-0C0E-4168-BF76-53EC91B716FB}"/>
              </a:ext>
            </a:extLst>
          </p:cNvPr>
          <p:cNvSpPr txBox="1"/>
          <p:nvPr/>
        </p:nvSpPr>
        <p:spPr>
          <a:xfrm>
            <a:off x="581026" y="2744"/>
            <a:ext cx="5391150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tr-TR" sz="2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0A1A3A3-FF67-4ABD-95F2-DD1B7ADFE613}"/>
              </a:ext>
            </a:extLst>
          </p:cNvPr>
          <p:cNvSpPr txBox="1"/>
          <p:nvPr/>
        </p:nvSpPr>
        <p:spPr>
          <a:xfrm>
            <a:off x="228601" y="891518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many applications of traditional methods for assessing and determining the </a:t>
            </a:r>
            <a:r>
              <a:rPr lang="en-US" sz="1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of foods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tr-TR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these can be </a:t>
            </a:r>
            <a:r>
              <a:rPr lang="tr-TR" sz="1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tr-TR" sz="1400" b="1" i="0" u="none" strike="noStrike" baseline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consuming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addition, human-made procedures from traditional methods can </a:t>
            </a:r>
            <a:r>
              <a:rPr lang="en-US" sz="1400" b="1" i="0" u="none" strike="noStrike" baseline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inconsistent 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more </a:t>
            </a:r>
            <a:r>
              <a:rPr lang="en-US" sz="1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inefficient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 well as physical conditions such as 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even </a:t>
            </a:r>
            <a:r>
              <a:rPr lang="en-US" sz="1400" b="1" i="0" u="none" strike="noStrike" baseline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people's psychological mood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affect the outcome of the work. </a:t>
            </a:r>
            <a:endParaRPr lang="tr-TR" sz="140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aim is to test the machine learning used in the authors' study on the same data set and to observe different model results by trying different additional methods.</a:t>
            </a:r>
            <a:endParaRPr lang="tr-TR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5750112-8B11-43D1-AD39-9BB310783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865" y="981100"/>
            <a:ext cx="4632757" cy="225761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CA719964-4833-47BB-AC7F-D5EE89F1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0" y="3319909"/>
            <a:ext cx="3965816" cy="311701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D83F9564-602C-4035-A115-7186933C9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676" y="3310007"/>
            <a:ext cx="3278888" cy="3046343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CB3216CB-B30D-4BA7-B605-F8F1FAEEB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764" y="3319909"/>
            <a:ext cx="3717350" cy="31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3383EF94-D1B7-40FB-A943-5F2159FE32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9910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5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8E2072AF-65DA-426E-B3CE-E863C10D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26" y="1401696"/>
            <a:ext cx="4099915" cy="164606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0BB74F1-A815-4C6A-9C5A-E85B4F4B2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07" y="1089591"/>
            <a:ext cx="3339501" cy="241019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77D3F5C-8938-4A87-91C4-4FACABC14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8" y="3605939"/>
            <a:ext cx="4214225" cy="261388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FAF7B722-A5D7-4698-9EB0-91E09CDCA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4507" y="4409568"/>
            <a:ext cx="7483488" cy="2225233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52A2C3BC-D5C8-457D-A4AD-A95D8D17B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1300" y="1084383"/>
            <a:ext cx="3668323" cy="3256923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2AE7504E-F2BD-45B9-803B-B111E999AF6D}"/>
              </a:ext>
            </a:extLst>
          </p:cNvPr>
          <p:cNvSpPr txBox="1"/>
          <p:nvPr/>
        </p:nvSpPr>
        <p:spPr>
          <a:xfrm>
            <a:off x="581026" y="2744"/>
            <a:ext cx="5391150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tr-TR" sz="2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k: Sağ 21">
            <a:extLst>
              <a:ext uri="{FF2B5EF4-FFF2-40B4-BE49-F238E27FC236}">
                <a16:creationId xmlns:a16="http://schemas.microsoft.com/office/drawing/2014/main" id="{BBFC6156-B674-4693-847B-BE803D5D0850}"/>
              </a:ext>
            </a:extLst>
          </p:cNvPr>
          <p:cNvSpPr/>
          <p:nvPr/>
        </p:nvSpPr>
        <p:spPr>
          <a:xfrm rot="217686">
            <a:off x="7741728" y="1797978"/>
            <a:ext cx="743279" cy="403636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6936CF8B-6C58-4799-9BAE-97218E1598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6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4863847-A99B-4C62-BC91-028663917A23}"/>
              </a:ext>
            </a:extLst>
          </p:cNvPr>
          <p:cNvSpPr txBox="1"/>
          <p:nvPr/>
        </p:nvSpPr>
        <p:spPr>
          <a:xfrm>
            <a:off x="412375" y="174244"/>
            <a:ext cx="2324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tr-TR" sz="28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tr-TR" sz="28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0F956C8-9119-41C1-8FEC-A637CB7CF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75" y="948621"/>
            <a:ext cx="3832725" cy="5302624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0A9B015B-FAB7-487E-8504-5451A6E1144A}"/>
              </a:ext>
            </a:extLst>
          </p:cNvPr>
          <p:cNvSpPr txBox="1"/>
          <p:nvPr/>
        </p:nvSpPr>
        <p:spPr>
          <a:xfrm>
            <a:off x="4263887" y="1877485"/>
            <a:ext cx="7680825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tr-TR" sz="2400" b="1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Gives the number of pixels within the boundaries of the raisin grain.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Perimeter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It measures the environment by calculating the distance between the boundaries of the raisin grain and the pixels around it. </a:t>
            </a:r>
            <a:endParaRPr lang="tr-TR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MajorAxisLength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Gives the length of the main axis, which is the longest line that can be drawn on the raisin grain.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MinorAxisLength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Gives the length of the small axis, which is the shortest line that can be drawn on the raisin grain.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Eccentricity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It gives a measure of the eccentricity of the ellipse, which has the same moments as raisins.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ConvexArea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Gives the number of pixels of the smallest convex shell of the region formed by the raisin grain.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Gives the ratio of the region formed by the raisin grain to the total pixels in the bounding box. 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D6B88E0-1F44-4348-A27E-DB8A568ABCB4}"/>
              </a:ext>
            </a:extLst>
          </p:cNvPr>
          <p:cNvSpPr txBox="1"/>
          <p:nvPr/>
        </p:nvSpPr>
        <p:spPr>
          <a:xfrm>
            <a:off x="4232775" y="994835"/>
            <a:ext cx="775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total of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900 images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raisins were obtained from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types of raisins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the study, including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450 pieces. 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55F34246-75C6-4537-86B3-139DC441F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827" y="5384667"/>
            <a:ext cx="1667236" cy="15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7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D394481A-8277-446D-ACB8-C794DE98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E7023731-51B7-4A8A-B923-A2A0170BC020}"/>
              </a:ext>
            </a:extLst>
          </p:cNvPr>
          <p:cNvSpPr txBox="1"/>
          <p:nvPr/>
        </p:nvSpPr>
        <p:spPr>
          <a:xfrm>
            <a:off x="412375" y="174244"/>
            <a:ext cx="2324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tr-TR" sz="28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tr-TR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7C6D303-5528-47CF-AA3C-10245CFBE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9" y="989470"/>
            <a:ext cx="4810416" cy="133860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CD1ED07A-3C2D-47E2-AF21-BB85B3046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25" y="5098274"/>
            <a:ext cx="2941575" cy="1623201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040E118-BCCE-47C9-BFDA-C45BEDB2C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75" y="2424561"/>
            <a:ext cx="3682593" cy="253950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111EEFAD-A4FD-42F4-B355-CE35641DC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3993271"/>
            <a:ext cx="8000678" cy="2414585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D2791C01-5193-4395-BDE1-FCF04BB2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2339" y="1068030"/>
            <a:ext cx="6674696" cy="2713062"/>
          </a:xfrm>
          <a:prstGeom prst="rect">
            <a:avLst/>
          </a:prstGeom>
        </p:spPr>
      </p:pic>
      <p:sp>
        <p:nvSpPr>
          <p:cNvPr id="23" name="Ok: Sağ 22">
            <a:extLst>
              <a:ext uri="{FF2B5EF4-FFF2-40B4-BE49-F238E27FC236}">
                <a16:creationId xmlns:a16="http://schemas.microsoft.com/office/drawing/2014/main" id="{06708A8A-283C-4251-AB5F-DCA1F0687E79}"/>
              </a:ext>
            </a:extLst>
          </p:cNvPr>
          <p:cNvSpPr/>
          <p:nvPr/>
        </p:nvSpPr>
        <p:spPr>
          <a:xfrm rot="2515063">
            <a:off x="10914486" y="1610023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4" name="Ok: Sağ 23">
            <a:extLst>
              <a:ext uri="{FF2B5EF4-FFF2-40B4-BE49-F238E27FC236}">
                <a16:creationId xmlns:a16="http://schemas.microsoft.com/office/drawing/2014/main" id="{E4613A97-81A1-4DE2-98A0-F88C55772E9B}"/>
              </a:ext>
            </a:extLst>
          </p:cNvPr>
          <p:cNvSpPr/>
          <p:nvPr/>
        </p:nvSpPr>
        <p:spPr>
          <a:xfrm rot="2515063">
            <a:off x="6666336" y="3773125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5" name="Ok: Sağ 24">
            <a:extLst>
              <a:ext uri="{FF2B5EF4-FFF2-40B4-BE49-F238E27FC236}">
                <a16:creationId xmlns:a16="http://schemas.microsoft.com/office/drawing/2014/main" id="{B745AC3A-2616-4BE9-9A49-D1732BE84043}"/>
              </a:ext>
            </a:extLst>
          </p:cNvPr>
          <p:cNvSpPr/>
          <p:nvPr/>
        </p:nvSpPr>
        <p:spPr>
          <a:xfrm rot="2515063">
            <a:off x="5666495" y="3818161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6" name="Ok: Sağ 25">
            <a:extLst>
              <a:ext uri="{FF2B5EF4-FFF2-40B4-BE49-F238E27FC236}">
                <a16:creationId xmlns:a16="http://schemas.microsoft.com/office/drawing/2014/main" id="{EB243C5E-AB99-406C-9D5E-69854BC21A35}"/>
              </a:ext>
            </a:extLst>
          </p:cNvPr>
          <p:cNvSpPr/>
          <p:nvPr/>
        </p:nvSpPr>
        <p:spPr>
          <a:xfrm rot="2515063">
            <a:off x="1137117" y="5109449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7" name="Ok: Sağ 26">
            <a:extLst>
              <a:ext uri="{FF2B5EF4-FFF2-40B4-BE49-F238E27FC236}">
                <a16:creationId xmlns:a16="http://schemas.microsoft.com/office/drawing/2014/main" id="{DAB716E5-840F-4383-B37F-1A848A96BF4F}"/>
              </a:ext>
            </a:extLst>
          </p:cNvPr>
          <p:cNvSpPr/>
          <p:nvPr/>
        </p:nvSpPr>
        <p:spPr>
          <a:xfrm rot="20113051">
            <a:off x="715627" y="2629419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8" name="Ok: Sağ 27">
            <a:extLst>
              <a:ext uri="{FF2B5EF4-FFF2-40B4-BE49-F238E27FC236}">
                <a16:creationId xmlns:a16="http://schemas.microsoft.com/office/drawing/2014/main" id="{BE33DEA4-754A-46B1-82F1-9B7DAB50E3A5}"/>
              </a:ext>
            </a:extLst>
          </p:cNvPr>
          <p:cNvSpPr/>
          <p:nvPr/>
        </p:nvSpPr>
        <p:spPr>
          <a:xfrm rot="19653081">
            <a:off x="2180665" y="2610678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9" name="Ok: Sağ 28">
            <a:extLst>
              <a:ext uri="{FF2B5EF4-FFF2-40B4-BE49-F238E27FC236}">
                <a16:creationId xmlns:a16="http://schemas.microsoft.com/office/drawing/2014/main" id="{D8AF94C3-C06E-4A22-9B2B-B15A3D900425}"/>
              </a:ext>
            </a:extLst>
          </p:cNvPr>
          <p:cNvSpPr/>
          <p:nvPr/>
        </p:nvSpPr>
        <p:spPr>
          <a:xfrm rot="11142134">
            <a:off x="9234555" y="1246672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8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D394481A-8277-446D-ACB8-C794DE98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EBAFE192-8A6A-460F-AB3D-64DC21460727}"/>
              </a:ext>
            </a:extLst>
          </p:cNvPr>
          <p:cNvSpPr txBox="1"/>
          <p:nvPr/>
        </p:nvSpPr>
        <p:spPr>
          <a:xfrm>
            <a:off x="412375" y="174244"/>
            <a:ext cx="2324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tr-TR" sz="28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tr-TR" sz="28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9B511E5B-B714-4DCF-92EE-780C41131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01" y="967492"/>
            <a:ext cx="8586124" cy="2642557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0286A41-972A-408C-9C0A-45313D0E6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01" y="3906793"/>
            <a:ext cx="8586124" cy="2814682"/>
          </a:xfrm>
          <a:prstGeom prst="rect">
            <a:avLst/>
          </a:prstGeom>
        </p:spPr>
      </p:pic>
      <p:sp>
        <p:nvSpPr>
          <p:cNvPr id="18" name="Ok: Sağ 17">
            <a:extLst>
              <a:ext uri="{FF2B5EF4-FFF2-40B4-BE49-F238E27FC236}">
                <a16:creationId xmlns:a16="http://schemas.microsoft.com/office/drawing/2014/main" id="{2B12F6D0-6201-40A6-9D45-5EEB7C18516A}"/>
              </a:ext>
            </a:extLst>
          </p:cNvPr>
          <p:cNvSpPr/>
          <p:nvPr/>
        </p:nvSpPr>
        <p:spPr>
          <a:xfrm rot="2515063">
            <a:off x="5836977" y="4248450"/>
            <a:ext cx="504825" cy="337278"/>
          </a:xfrm>
          <a:prstGeom prst="rightArrow">
            <a:avLst>
              <a:gd name="adj1" fmla="val 50000"/>
              <a:gd name="adj2" fmla="val 782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19" name="Ok: Sağ 18">
            <a:extLst>
              <a:ext uri="{FF2B5EF4-FFF2-40B4-BE49-F238E27FC236}">
                <a16:creationId xmlns:a16="http://schemas.microsoft.com/office/drawing/2014/main" id="{43DE228A-9147-40DD-A018-78792F57EF2F}"/>
              </a:ext>
            </a:extLst>
          </p:cNvPr>
          <p:cNvSpPr/>
          <p:nvPr/>
        </p:nvSpPr>
        <p:spPr>
          <a:xfrm rot="8879408">
            <a:off x="6887959" y="3842180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20" name="Ok: Sağ 19">
            <a:extLst>
              <a:ext uri="{FF2B5EF4-FFF2-40B4-BE49-F238E27FC236}">
                <a16:creationId xmlns:a16="http://schemas.microsoft.com/office/drawing/2014/main" id="{00A26089-EF24-41CD-AEBD-B5259876FE19}"/>
              </a:ext>
            </a:extLst>
          </p:cNvPr>
          <p:cNvSpPr/>
          <p:nvPr/>
        </p:nvSpPr>
        <p:spPr>
          <a:xfrm rot="5585127">
            <a:off x="1940429" y="4380098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67E62A-C664-41FA-AFC7-467F55BE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660" y="1"/>
            <a:ext cx="1160340" cy="654424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B49485C-50DA-4E9C-9995-4BCA865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GTU - Computer Engineering - Data Mining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09A93A9-86EF-4695-AC83-5E56FA0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054B-3D38-4EF4-8B05-4A70D7969E27}" type="slidenum">
              <a:rPr lang="tr-TR" smtClean="0"/>
              <a:t>9</a:t>
            </a:fld>
            <a:endParaRPr lang="tr-TR"/>
          </a:p>
        </p:txBody>
      </p:sp>
      <p:sp>
        <p:nvSpPr>
          <p:cNvPr id="6" name="Veri Yer Tutucusu 5">
            <a:extLst>
              <a:ext uri="{FF2B5EF4-FFF2-40B4-BE49-F238E27FC236}">
                <a16:creationId xmlns:a16="http://schemas.microsoft.com/office/drawing/2014/main" id="{C5E282CA-70F0-4AA7-8B28-FB706304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5C5-36C7-4708-A278-8AB80162565D}" type="datetime1">
              <a:rPr lang="tr-TR" smtClean="0"/>
              <a:t>30.01.2024</a:t>
            </a:fld>
            <a:endParaRPr lang="tr-TR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13E74F7-8ECE-43F3-A48D-F9B8184A1FAF}"/>
              </a:ext>
            </a:extLst>
          </p:cNvPr>
          <p:cNvGrpSpPr/>
          <p:nvPr/>
        </p:nvGrpSpPr>
        <p:grpSpPr>
          <a:xfrm>
            <a:off x="412375" y="691857"/>
            <a:ext cx="11367248" cy="151659"/>
            <a:chOff x="461682" y="3267634"/>
            <a:chExt cx="11586911" cy="475132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3832E647-8FEA-4814-A033-DDE92BDE55DA}"/>
                </a:ext>
              </a:extLst>
            </p:cNvPr>
            <p:cNvSpPr/>
            <p:nvPr/>
          </p:nvSpPr>
          <p:spPr>
            <a:xfrm>
              <a:off x="461682" y="3267634"/>
              <a:ext cx="11268635" cy="161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5883C0D7-9079-4A4D-8D47-68065CEDB6EB}"/>
                </a:ext>
              </a:extLst>
            </p:cNvPr>
            <p:cNvSpPr/>
            <p:nvPr/>
          </p:nvSpPr>
          <p:spPr>
            <a:xfrm>
              <a:off x="614082" y="3420034"/>
              <a:ext cx="11268635" cy="16136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E441C9E-084D-4D4C-AC6E-0CAFB8F968E5}"/>
                </a:ext>
              </a:extLst>
            </p:cNvPr>
            <p:cNvSpPr/>
            <p:nvPr/>
          </p:nvSpPr>
          <p:spPr>
            <a:xfrm>
              <a:off x="779958" y="3581400"/>
              <a:ext cx="11268635" cy="1613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D394481A-8277-446D-ACB8-C794DE98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78" y="19910"/>
            <a:ext cx="12161222" cy="683808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E4752BB-86D5-4195-9562-7CE576F3C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7" y="1067593"/>
            <a:ext cx="5971353" cy="496166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2BA5DEC-AA7B-465A-B83C-35D330D14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693" y="1067592"/>
            <a:ext cx="5692633" cy="4961665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67DDA691-FEB3-49DA-9458-ED5FB7007B7B}"/>
              </a:ext>
            </a:extLst>
          </p:cNvPr>
          <p:cNvSpPr txBox="1"/>
          <p:nvPr/>
        </p:nvSpPr>
        <p:spPr>
          <a:xfrm>
            <a:off x="412375" y="174244"/>
            <a:ext cx="2324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tr-TR" sz="28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tr-TR" sz="2800" dirty="0"/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BEF82132-920D-4612-9B0E-E556E9C759B0}"/>
              </a:ext>
            </a:extLst>
          </p:cNvPr>
          <p:cNvSpPr/>
          <p:nvPr/>
        </p:nvSpPr>
        <p:spPr>
          <a:xfrm rot="13733112">
            <a:off x="10574134" y="5422049"/>
            <a:ext cx="504825" cy="337278"/>
          </a:xfrm>
          <a:prstGeom prst="rightArrow">
            <a:avLst>
              <a:gd name="adj1" fmla="val 50000"/>
              <a:gd name="adj2" fmla="val 5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9593</TotalTime>
  <Words>621</Words>
  <Application>Microsoft Office PowerPoint</Application>
  <PresentationFormat>Geniş ekran</PresentationFormat>
  <Paragraphs>131</Paragraphs>
  <Slides>20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9" baseType="lpstr">
      <vt:lpstr>Arial</vt:lpstr>
      <vt:lpstr>Arial</vt:lpstr>
      <vt:lpstr>Arial Black</vt:lpstr>
      <vt:lpstr>Calibri</vt:lpstr>
      <vt:lpstr>Calibri Light</vt:lpstr>
      <vt:lpstr>CIDFont+F2</vt:lpstr>
      <vt:lpstr>Tahoma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Bülent Karadeniz</dc:creator>
  <cp:lastModifiedBy>Bülent Karadeniz</cp:lastModifiedBy>
  <cp:revision>85</cp:revision>
  <dcterms:created xsi:type="dcterms:W3CDTF">2023-12-23T08:48:45Z</dcterms:created>
  <dcterms:modified xsi:type="dcterms:W3CDTF">2024-01-29T21:56:16Z</dcterms:modified>
</cp:coreProperties>
</file>